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407" r:id="rId3"/>
    <p:sldId id="408" r:id="rId4"/>
    <p:sldId id="409" r:id="rId5"/>
    <p:sldId id="410" r:id="rId6"/>
    <p:sldId id="396" r:id="rId7"/>
    <p:sldId id="397" r:id="rId8"/>
    <p:sldId id="398" r:id="rId9"/>
    <p:sldId id="399" r:id="rId10"/>
    <p:sldId id="415" r:id="rId11"/>
    <p:sldId id="401" r:id="rId12"/>
    <p:sldId id="402" r:id="rId13"/>
    <p:sldId id="316" r:id="rId14"/>
    <p:sldId id="418" r:id="rId15"/>
    <p:sldId id="419" r:id="rId1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libri Light" panose="020F0302020204030204" pitchFamily="34" charset="0"/>
      <p:regular r:id="rId23"/>
      <p:italic r:id="rId24"/>
    </p:embeddedFont>
    <p:embeddedFont>
      <p:font typeface="나눔고딕" panose="020D0604000000000000" pitchFamily="50" charset="-127"/>
      <p:regular r:id="rId25"/>
      <p:bold r:id="rId26"/>
    </p:embeddedFont>
    <p:embeddedFont>
      <p:font typeface="나눔고딕 Bold" panose="020D0804000000000000" pitchFamily="50" charset="-127"/>
      <p:bold r:id="rId27"/>
    </p:embeddedFont>
    <p:embeddedFont>
      <p:font typeface="나눔고딕 ExtraBold" panose="020D0904000000000000" pitchFamily="50" charset="-127"/>
      <p:bold r:id="rId28"/>
    </p:embeddedFont>
    <p:embeddedFont>
      <p:font typeface="나눔바른고딕" panose="020B0603020101020101" pitchFamily="50" charset="-127"/>
      <p:regular r:id="rId29"/>
      <p:bold r:id="rId30"/>
    </p:embeddedFont>
    <p:embeddedFont>
      <p:font typeface="나눔스퀘어 ExtraBold" panose="020B0600000101010101" pitchFamily="50" charset="-127"/>
      <p:bold r:id="rId31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0" userDrawn="1">
          <p15:clr>
            <a:srgbClr val="A4A3A4"/>
          </p15:clr>
        </p15:guide>
        <p15:guide id="2" pos="3792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pos="240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420" userDrawn="1">
          <p15:clr>
            <a:srgbClr val="A4A3A4"/>
          </p15:clr>
        </p15:guide>
        <p15:guide id="8" orient="horz" pos="996" userDrawn="1">
          <p15:clr>
            <a:srgbClr val="A4A3A4"/>
          </p15:clr>
        </p15:guide>
        <p15:guide id="9" orient="horz" pos="900" userDrawn="1">
          <p15:clr>
            <a:srgbClr val="A4A3A4"/>
          </p15:clr>
        </p15:guide>
        <p15:guide id="11" orient="horz" pos="756" userDrawn="1">
          <p15:clr>
            <a:srgbClr val="A4A3A4"/>
          </p15:clr>
        </p15:guide>
        <p15:guide id="12" pos="384" userDrawn="1">
          <p15:clr>
            <a:srgbClr val="A4A3A4"/>
          </p15:clr>
        </p15:guide>
        <p15:guide id="13" pos="672">
          <p15:clr>
            <a:srgbClr val="A4A3A4"/>
          </p15:clr>
        </p15:guide>
        <p15:guide id="14" pos="864">
          <p15:clr>
            <a:srgbClr val="A4A3A4"/>
          </p15:clr>
        </p15:guide>
        <p15:guide id="15" pos="1008">
          <p15:clr>
            <a:srgbClr val="A4A3A4"/>
          </p15:clr>
        </p15:guide>
        <p15:guide id="16" orient="horz" pos="2916" userDrawn="1">
          <p15:clr>
            <a:srgbClr val="A4A3A4"/>
          </p15:clr>
        </p15:guide>
        <p15:guide id="17" pos="54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2575"/>
    <a:srgbClr val="DCF2F8"/>
    <a:srgbClr val="DAE3F3"/>
    <a:srgbClr val="008890"/>
    <a:srgbClr val="E6D4E3"/>
    <a:srgbClr val="E1EFD4"/>
    <a:srgbClr val="FBE7D4"/>
    <a:srgbClr val="E0E4E7"/>
    <a:srgbClr val="C6E4FD"/>
    <a:srgbClr val="72B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howGuides="1">
      <p:cViewPr varScale="1">
        <p:scale>
          <a:sx n="135" d="100"/>
          <a:sy n="135" d="100"/>
        </p:scale>
        <p:origin x="1506" y="96"/>
      </p:cViewPr>
      <p:guideLst>
        <p:guide orient="horz" pos="1140"/>
        <p:guide pos="3792"/>
        <p:guide pos="816"/>
        <p:guide pos="240"/>
        <p:guide pos="480"/>
        <p:guide pos="624"/>
        <p:guide orient="horz" pos="420"/>
        <p:guide orient="horz" pos="996"/>
        <p:guide orient="horz" pos="900"/>
        <p:guide orient="horz" pos="756"/>
        <p:guide pos="384"/>
        <p:guide pos="672"/>
        <p:guide pos="864"/>
        <p:guide pos="1008"/>
        <p:guide orient="horz" pos="291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7A5E1163-6C6C-4B38-9F8B-F1926AFF0568}"/>
    <pc:docChg chg="modSld">
      <pc:chgData name="김 민영" userId="c13ed9b5fecac607" providerId="LiveId" clId="{7A5E1163-6C6C-4B38-9F8B-F1926AFF0568}" dt="2023-05-18T06:22:22.091" v="3" actId="14100"/>
      <pc:docMkLst>
        <pc:docMk/>
      </pc:docMkLst>
      <pc:sldChg chg="modSp mod">
        <pc:chgData name="김 민영" userId="c13ed9b5fecac607" providerId="LiveId" clId="{7A5E1163-6C6C-4B38-9F8B-F1926AFF0568}" dt="2023-05-18T06:22:22.091" v="3" actId="14100"/>
        <pc:sldMkLst>
          <pc:docMk/>
          <pc:sldMk cId="896700016" sldId="256"/>
        </pc:sldMkLst>
        <pc:spChg chg="mod">
          <ac:chgData name="김 민영" userId="c13ed9b5fecac607" providerId="LiveId" clId="{7A5E1163-6C6C-4B38-9F8B-F1926AFF0568}" dt="2023-05-18T06:22:22.091" v="3" actId="14100"/>
          <ac:spMkLst>
            <pc:docMk/>
            <pc:sldMk cId="896700016" sldId="256"/>
            <ac:spMk id="4" creationId="{85E694DC-9000-754D-7FF6-E910714A6D2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2023-05-18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50B2EFE-655A-3E32-AC8E-4F4BB1ED67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66"/>
            <a:ext cx="9144000" cy="51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091F23E5-8729-9FC5-B8B2-274E08F73F01}"/>
              </a:ext>
            </a:extLst>
          </p:cNvPr>
          <p:cNvSpPr/>
          <p:nvPr userDrawn="1"/>
        </p:nvSpPr>
        <p:spPr>
          <a:xfrm>
            <a:off x="0" y="238047"/>
            <a:ext cx="3114014" cy="268988"/>
          </a:xfrm>
          <a:custGeom>
            <a:avLst/>
            <a:gdLst>
              <a:gd name="connsiteX0" fmla="*/ 0 w 3114014"/>
              <a:gd name="connsiteY0" fmla="*/ 0 h 268988"/>
              <a:gd name="connsiteX1" fmla="*/ 3114014 w 3114014"/>
              <a:gd name="connsiteY1" fmla="*/ 0 h 268988"/>
              <a:gd name="connsiteX2" fmla="*/ 2911679 w 3114014"/>
              <a:gd name="connsiteY2" fmla="*/ 268988 h 268988"/>
              <a:gd name="connsiteX3" fmla="*/ 0 w 3114014"/>
              <a:gd name="connsiteY3" fmla="*/ 268988 h 26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014" h="268988">
                <a:moveTo>
                  <a:pt x="0" y="0"/>
                </a:moveTo>
                <a:lnTo>
                  <a:pt x="3114014" y="0"/>
                </a:lnTo>
                <a:lnTo>
                  <a:pt x="2911679" y="268988"/>
                </a:lnTo>
                <a:lnTo>
                  <a:pt x="0" y="268988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D1D1A1-9C36-4FAF-491D-FC5BED59DD11}"/>
              </a:ext>
            </a:extLst>
          </p:cNvPr>
          <p:cNvSpPr txBox="1"/>
          <p:nvPr userDrawn="1"/>
        </p:nvSpPr>
        <p:spPr>
          <a:xfrm>
            <a:off x="0" y="224696"/>
            <a:ext cx="2895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수학시간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(3)</a:t>
            </a:r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34FCB468-AC65-DBDE-E654-929A251109A2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D47326-71CE-0111-5678-D23A822AE49F}"/>
              </a:ext>
            </a:extLst>
          </p:cNvPr>
          <p:cNvSpPr txBox="1"/>
          <p:nvPr userDrawn="1"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2"/>
          <p:cNvSpPr txBox="1"/>
          <p:nvPr/>
        </p:nvSpPr>
        <p:spPr>
          <a:xfrm>
            <a:off x="246111" y="-1"/>
            <a:ext cx="68961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4289" rIns="34289">
            <a:spAutoFit/>
          </a:bodyPr>
          <a:lstStyle>
            <a:lvl1pPr>
              <a:defRPr sz="2000" b="1"/>
            </a:lvl1pPr>
          </a:lstStyle>
          <a:p>
            <a:r>
              <a:rPr sz="1500"/>
              <a:t>본 학습</a:t>
            </a:r>
          </a:p>
        </p:txBody>
      </p:sp>
      <p:sp>
        <p:nvSpPr>
          <p:cNvPr id="71" name="직사각형 4"/>
          <p:cNvSpPr/>
          <p:nvPr/>
        </p:nvSpPr>
        <p:spPr>
          <a:xfrm>
            <a:off x="1295933" y="1"/>
            <a:ext cx="7848069" cy="284020"/>
          </a:xfrm>
          <a:prstGeom prst="rect">
            <a:avLst/>
          </a:prstGeom>
          <a:solidFill>
            <a:srgbClr val="1798D3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013"/>
          </a:p>
        </p:txBody>
      </p:sp>
      <p:sp>
        <p:nvSpPr>
          <p:cNvPr id="72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225949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  <p:sldLayoutId id="2147483674" r:id="rId4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228600" y="2754451"/>
            <a:ext cx="3200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0" spc="-300" dirty="0">
                <a:solidFill>
                  <a:srgbClr val="EA1A6E">
                    <a:alpha val="5000"/>
                  </a:srgb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01</a:t>
            </a:r>
            <a:endParaRPr lang="ko-KR" altLang="en-US" sz="20000" spc="-300" dirty="0">
              <a:solidFill>
                <a:srgbClr val="EA1A6E">
                  <a:alpha val="5000"/>
                </a:srgb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E694DC-9000-754D-7FF6-E910714A6D26}"/>
              </a:ext>
            </a:extLst>
          </p:cNvPr>
          <p:cNvSpPr txBox="1"/>
          <p:nvPr/>
        </p:nvSpPr>
        <p:spPr>
          <a:xfrm>
            <a:off x="1905000" y="2713732"/>
            <a:ext cx="5591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09.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수학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공룡들의 던전 탐험기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304">
            <a:extLst>
              <a:ext uri="{FF2B5EF4-FFF2-40B4-BE49-F238E27FC236}">
                <a16:creationId xmlns:a16="http://schemas.microsoft.com/office/drawing/2014/main" id="{F2C42C2C-5E3E-CB4A-1161-6D2D4F69A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73674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던전 탐험의 재료를 얻기 위해서 수학 문제 풀기</a:t>
            </a:r>
          </a:p>
        </p:txBody>
      </p:sp>
      <p:sp>
        <p:nvSpPr>
          <p:cNvPr id="8" name="Rectangle 304">
            <a:extLst>
              <a:ext uri="{FF2B5EF4-FFF2-40B4-BE49-F238E27FC236}">
                <a16:creationId xmlns:a16="http://schemas.microsoft.com/office/drawing/2014/main" id="{18A47E78-03A9-8A2B-E39B-F10017B21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6074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endParaRPr kumimoji="0" lang="en-US" altLang="ko-KR" sz="2200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8694A6A1-7C3D-CC5B-F4E5-6DE78070D5FD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1B4CDC-7141-B49B-8B79-B6B11C8FB606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F7D86853-C2FC-1CA8-8DA5-66593CA2DFC0}"/>
              </a:ext>
            </a:extLst>
          </p:cNvPr>
          <p:cNvGrpSpPr/>
          <p:nvPr/>
        </p:nvGrpSpPr>
        <p:grpSpPr>
          <a:xfrm>
            <a:off x="829065" y="2114550"/>
            <a:ext cx="6943335" cy="2008591"/>
            <a:chOff x="829065" y="2323925"/>
            <a:chExt cx="7705335" cy="2229025"/>
          </a:xfrm>
        </p:grpSpPr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57034475-FEC8-95EF-366C-8CBD3E9DCAF1}"/>
                </a:ext>
              </a:extLst>
            </p:cNvPr>
            <p:cNvGrpSpPr/>
            <p:nvPr/>
          </p:nvGrpSpPr>
          <p:grpSpPr>
            <a:xfrm>
              <a:off x="829065" y="2323925"/>
              <a:ext cx="3630625" cy="2229025"/>
              <a:chOff x="143265" y="2190750"/>
              <a:chExt cx="3630625" cy="2229025"/>
            </a:xfrm>
          </p:grpSpPr>
          <p:grpSp>
            <p:nvGrpSpPr>
              <p:cNvPr id="25" name="그룹 24">
                <a:extLst>
                  <a:ext uri="{FF2B5EF4-FFF2-40B4-BE49-F238E27FC236}">
                    <a16:creationId xmlns:a16="http://schemas.microsoft.com/office/drawing/2014/main" id="{42831630-6E9B-0444-6775-51F2171EE4B8}"/>
                  </a:ext>
                </a:extLst>
              </p:cNvPr>
              <p:cNvGrpSpPr/>
              <p:nvPr/>
            </p:nvGrpSpPr>
            <p:grpSpPr>
              <a:xfrm>
                <a:off x="143265" y="2190750"/>
                <a:ext cx="3630625" cy="2229025"/>
                <a:chOff x="76200" y="2190750"/>
                <a:chExt cx="4200135" cy="2590800"/>
              </a:xfrm>
            </p:grpSpPr>
            <p:pic>
              <p:nvPicPr>
                <p:cNvPr id="27" name="그림 26">
                  <a:extLst>
                    <a:ext uri="{FF2B5EF4-FFF2-40B4-BE49-F238E27FC236}">
                      <a16:creationId xmlns:a16="http://schemas.microsoft.com/office/drawing/2014/main" id="{D5B5C1C6-02B1-D062-4237-8964C8BA62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6200" y="2190750"/>
                  <a:ext cx="4200135" cy="2568455"/>
                </a:xfrm>
                <a:prstGeom prst="roundRect">
                  <a:avLst>
                    <a:gd name="adj" fmla="val 8637"/>
                  </a:avLst>
                </a:prstGeom>
              </p:spPr>
            </p:pic>
            <p:sp>
              <p:nvSpPr>
                <p:cNvPr id="28" name="모서리가 둥근 직사각형 38">
                  <a:extLst>
                    <a:ext uri="{FF2B5EF4-FFF2-40B4-BE49-F238E27FC236}">
                      <a16:creationId xmlns:a16="http://schemas.microsoft.com/office/drawing/2014/main" id="{AB02A18B-FCAC-8845-C891-DA465EC98494}"/>
                    </a:ext>
                  </a:extLst>
                </p:cNvPr>
                <p:cNvSpPr/>
                <p:nvPr/>
              </p:nvSpPr>
              <p:spPr>
                <a:xfrm>
                  <a:off x="76200" y="2190750"/>
                  <a:ext cx="4191000" cy="2590800"/>
                </a:xfrm>
                <a:prstGeom prst="roundRect">
                  <a:avLst>
                    <a:gd name="adj" fmla="val 7813"/>
                  </a:avLst>
                </a:prstGeom>
                <a:noFill/>
                <a:ln w="57150">
                  <a:solidFill>
                    <a:srgbClr val="A19FFF"/>
                  </a:solidFill>
                </a:ln>
                <a:effectLst>
                  <a:outerShdw dist="38100" dir="2400000" algn="ctr" rotWithShape="0">
                    <a:srgbClr val="A19FFF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sp>
            <p:nvSpPr>
              <p:cNvPr id="26" name="타원 25">
                <a:extLst>
                  <a:ext uri="{FF2B5EF4-FFF2-40B4-BE49-F238E27FC236}">
                    <a16:creationId xmlns:a16="http://schemas.microsoft.com/office/drawing/2014/main" id="{9655D772-18C2-CE76-9444-2A1313893A3A}"/>
                  </a:ext>
                </a:extLst>
              </p:cNvPr>
              <p:cNvSpPr/>
              <p:nvPr/>
            </p:nvSpPr>
            <p:spPr>
              <a:xfrm>
                <a:off x="1828800" y="3105150"/>
                <a:ext cx="914400" cy="990600"/>
              </a:xfrm>
              <a:prstGeom prst="ellipse">
                <a:avLst/>
              </a:prstGeom>
              <a:noFill/>
              <a:ln w="5715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ea typeface="나눔고딕" panose="020D0604000000000000" pitchFamily="50" charset="-127"/>
                </a:endParaRPr>
              </a:p>
            </p:txBody>
          </p:sp>
        </p:grpSp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5FA46845-57AF-6BC1-9387-DA0D3AEA00BB}"/>
                </a:ext>
              </a:extLst>
            </p:cNvPr>
            <p:cNvGrpSpPr/>
            <p:nvPr/>
          </p:nvGrpSpPr>
          <p:grpSpPr>
            <a:xfrm>
              <a:off x="4648200" y="2323925"/>
              <a:ext cx="3886200" cy="2229025"/>
              <a:chOff x="3962400" y="2190750"/>
              <a:chExt cx="3886200" cy="2229025"/>
            </a:xfrm>
          </p:grpSpPr>
          <p:pic>
            <p:nvPicPr>
              <p:cNvPr id="15" name="그림 14">
                <a:extLst>
                  <a:ext uri="{FF2B5EF4-FFF2-40B4-BE49-F238E27FC236}">
                    <a16:creationId xmlns:a16="http://schemas.microsoft.com/office/drawing/2014/main" id="{D86A9E76-DDC0-875A-6E3A-7774C68BA9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62400" y="2190750"/>
                <a:ext cx="3886200" cy="2220190"/>
              </a:xfrm>
              <a:prstGeom prst="roundRect">
                <a:avLst>
                  <a:gd name="adj" fmla="val 9440"/>
                </a:avLst>
              </a:prstGeom>
            </p:spPr>
          </p:pic>
          <p:sp>
            <p:nvSpPr>
              <p:cNvPr id="24" name="모서리가 둥근 직사각형 38">
                <a:extLst>
                  <a:ext uri="{FF2B5EF4-FFF2-40B4-BE49-F238E27FC236}">
                    <a16:creationId xmlns:a16="http://schemas.microsoft.com/office/drawing/2014/main" id="{B8455B00-A584-4C9F-7ADD-D905928C8F3E}"/>
                  </a:ext>
                </a:extLst>
              </p:cNvPr>
              <p:cNvSpPr/>
              <p:nvPr/>
            </p:nvSpPr>
            <p:spPr>
              <a:xfrm>
                <a:off x="3962400" y="2190750"/>
                <a:ext cx="3886200" cy="2229025"/>
              </a:xfrm>
              <a:prstGeom prst="roundRect">
                <a:avLst>
                  <a:gd name="adj" fmla="val 7813"/>
                </a:avLst>
              </a:prstGeom>
              <a:noFill/>
              <a:ln w="57150">
                <a:solidFill>
                  <a:srgbClr val="A19FFF"/>
                </a:solidFill>
              </a:ln>
              <a:effectLst>
                <a:outerShdw dist="38100" dir="2400000" algn="ctr" rotWithShape="0">
                  <a:srgbClr val="A19FFF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1833EC13-C7DE-6476-E603-C07A6C6E680F}"/>
              </a:ext>
            </a:extLst>
          </p:cNvPr>
          <p:cNvSpPr txBox="1"/>
          <p:nvPr/>
        </p:nvSpPr>
        <p:spPr>
          <a:xfrm>
            <a:off x="457200" y="4239220"/>
            <a:ext cx="82296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※</a:t>
            </a:r>
            <a:r>
              <a:rPr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수학 문제가 제시되었을 때는 각자 문제를 해결하고 둘이서 문제를 다 풀었을 때 </a:t>
            </a:r>
            <a:br>
              <a:rPr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  </a:t>
            </a:r>
            <a:r>
              <a:rPr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서로의 답을 공개합니다</a:t>
            </a:r>
            <a:r>
              <a:rPr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  <a:r>
              <a:rPr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서로의 답이 같으면 그 답을 게임의 입력창에 입력하고 </a:t>
            </a:r>
            <a:br>
              <a:rPr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  </a:t>
            </a:r>
            <a:r>
              <a:rPr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다를 경우 다른 팀이 방해되지 않게 조용히 토의 후 답을 결정합니다</a:t>
            </a:r>
            <a:r>
              <a:rPr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  <a:endParaRPr lang="ko-KR" altLang="en-US" sz="1600" dirty="0"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6598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9309AEF0-749E-6042-1000-A5B1108FF5E6}"/>
              </a:ext>
            </a:extLst>
          </p:cNvPr>
          <p:cNvGrpSpPr/>
          <p:nvPr/>
        </p:nvGrpSpPr>
        <p:grpSpPr>
          <a:xfrm>
            <a:off x="2442600" y="2190750"/>
            <a:ext cx="4258800" cy="2826000"/>
            <a:chOff x="2057400" y="2114550"/>
            <a:chExt cx="5181600" cy="2932983"/>
          </a:xfrm>
        </p:grpSpPr>
        <p:pic>
          <p:nvPicPr>
            <p:cNvPr id="6" name="_x238799504" descr="EMB00001a383149">
              <a:extLst>
                <a:ext uri="{FF2B5EF4-FFF2-40B4-BE49-F238E27FC236}">
                  <a16:creationId xmlns:a16="http://schemas.microsoft.com/office/drawing/2014/main" id="{8B6E3738-9CCE-20E1-52A6-5056AFED3A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Marke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2114550"/>
              <a:ext cx="5181199" cy="2932983"/>
            </a:xfrm>
            <a:prstGeom prst="roundRect">
              <a:avLst>
                <a:gd name="adj" fmla="val 8670"/>
              </a:avLst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모서리가 둥근 직사각형 38">
              <a:extLst>
                <a:ext uri="{FF2B5EF4-FFF2-40B4-BE49-F238E27FC236}">
                  <a16:creationId xmlns:a16="http://schemas.microsoft.com/office/drawing/2014/main" id="{459E1338-B8A8-B684-487C-558745E615C6}"/>
                </a:ext>
              </a:extLst>
            </p:cNvPr>
            <p:cNvSpPr/>
            <p:nvPr/>
          </p:nvSpPr>
          <p:spPr>
            <a:xfrm>
              <a:off x="2057400" y="2114550"/>
              <a:ext cx="5181600" cy="28956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D6CBCD8B-2E44-0877-9FAC-65D12378B9CA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214031-DA58-5607-0D42-146629B4A622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BD7D635E-FE89-63F3-9CD5-32FBCEEE8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73674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마지막 미션 시 나타나는 미니 수학 퍼즐문제 창의적으로 해결하기</a:t>
            </a:r>
          </a:p>
        </p:txBody>
      </p:sp>
    </p:spTree>
    <p:extLst>
      <p:ext uri="{BB962C8B-B14F-4D97-AF65-F5344CB8AC3E}">
        <p14:creationId xmlns:p14="http://schemas.microsoft.com/office/powerpoint/2010/main" val="3034938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4C6BF381-C698-D93C-3CCE-5EB8462EC442}"/>
              </a:ext>
            </a:extLst>
          </p:cNvPr>
          <p:cNvGrpSpPr/>
          <p:nvPr/>
        </p:nvGrpSpPr>
        <p:grpSpPr>
          <a:xfrm>
            <a:off x="2442600" y="2177953"/>
            <a:ext cx="4258800" cy="2826000"/>
            <a:chOff x="2362200" y="2228323"/>
            <a:chExt cx="4904574" cy="2769003"/>
          </a:xfrm>
        </p:grpSpPr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B5314C67-92A8-38C9-FA64-6A72F3035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62200" y="2228323"/>
              <a:ext cx="4904574" cy="2769003"/>
            </a:xfrm>
            <a:prstGeom prst="roundRect">
              <a:avLst>
                <a:gd name="adj" fmla="val 11205"/>
              </a:avLst>
            </a:prstGeom>
          </p:spPr>
        </p:pic>
        <p:sp>
          <p:nvSpPr>
            <p:cNvPr id="11" name="모서리가 둥근 직사각형 38">
              <a:extLst>
                <a:ext uri="{FF2B5EF4-FFF2-40B4-BE49-F238E27FC236}">
                  <a16:creationId xmlns:a16="http://schemas.microsoft.com/office/drawing/2014/main" id="{90FD9B08-3F23-E261-7D39-CC91F68A7F3A}"/>
                </a:ext>
              </a:extLst>
            </p:cNvPr>
            <p:cNvSpPr/>
            <p:nvPr/>
          </p:nvSpPr>
          <p:spPr>
            <a:xfrm>
              <a:off x="2362200" y="2228323"/>
              <a:ext cx="4876800" cy="27432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CF7BF408-A648-7479-ED70-0DE89F2D9872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F18DCE-E5C8-B104-E261-CFC80648BE17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4331807B-133C-CA32-3912-B81DC5A994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90438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재료를 찾고 수학 문제를 풀면서 탐험을 이어가며 스테이지를 해결할 수 있음</a:t>
            </a:r>
          </a:p>
        </p:txBody>
      </p:sp>
    </p:spTree>
    <p:extLst>
      <p:ext uri="{BB962C8B-B14F-4D97-AF65-F5344CB8AC3E}">
        <p14:creationId xmlns:p14="http://schemas.microsoft.com/office/powerpoint/2010/main" val="3084211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8538A59-380C-E098-B24E-2577F171B9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36719" y="955734"/>
            <a:ext cx="5869255" cy="3292416"/>
          </a:xfrm>
          <a:custGeom>
            <a:avLst/>
            <a:gdLst>
              <a:gd name="connsiteX0" fmla="*/ 350232 w 7208520"/>
              <a:gd name="connsiteY0" fmla="*/ 0 h 4053899"/>
              <a:gd name="connsiteX1" fmla="*/ 6838480 w 7208520"/>
              <a:gd name="connsiteY1" fmla="*/ 0 h 4053899"/>
              <a:gd name="connsiteX2" fmla="*/ 7208520 w 7208520"/>
              <a:gd name="connsiteY2" fmla="*/ 370040 h 4053899"/>
              <a:gd name="connsiteX3" fmla="*/ 7208520 w 7208520"/>
              <a:gd name="connsiteY3" fmla="*/ 3683860 h 4053899"/>
              <a:gd name="connsiteX4" fmla="*/ 6913056 w 7208520"/>
              <a:gd name="connsiteY4" fmla="*/ 4046382 h 4053899"/>
              <a:gd name="connsiteX5" fmla="*/ 6838490 w 7208520"/>
              <a:gd name="connsiteY5" fmla="*/ 4053899 h 4053899"/>
              <a:gd name="connsiteX6" fmla="*/ 350223 w 7208520"/>
              <a:gd name="connsiteY6" fmla="*/ 4053899 h 4053899"/>
              <a:gd name="connsiteX7" fmla="*/ 275656 w 7208520"/>
              <a:gd name="connsiteY7" fmla="*/ 4046382 h 4053899"/>
              <a:gd name="connsiteX8" fmla="*/ 9272 w 7208520"/>
              <a:gd name="connsiteY8" fmla="*/ 3827896 h 4053899"/>
              <a:gd name="connsiteX9" fmla="*/ 0 w 7208520"/>
              <a:gd name="connsiteY9" fmla="*/ 3798028 h 4053899"/>
              <a:gd name="connsiteX10" fmla="*/ 0 w 7208520"/>
              <a:gd name="connsiteY10" fmla="*/ 255872 h 4053899"/>
              <a:gd name="connsiteX11" fmla="*/ 9272 w 7208520"/>
              <a:gd name="connsiteY11" fmla="*/ 226004 h 4053899"/>
              <a:gd name="connsiteX12" fmla="*/ 350232 w 7208520"/>
              <a:gd name="connsiteY12" fmla="*/ 0 h 405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08520" h="4053899">
                <a:moveTo>
                  <a:pt x="350232" y="0"/>
                </a:moveTo>
                <a:lnTo>
                  <a:pt x="6838480" y="0"/>
                </a:lnTo>
                <a:cubicBezTo>
                  <a:pt x="7042847" y="0"/>
                  <a:pt x="7208520" y="165673"/>
                  <a:pt x="7208520" y="370040"/>
                </a:cubicBezTo>
                <a:lnTo>
                  <a:pt x="7208520" y="3683860"/>
                </a:lnTo>
                <a:cubicBezTo>
                  <a:pt x="7208520" y="3862681"/>
                  <a:pt x="7081677" y="4011877"/>
                  <a:pt x="6913056" y="4046382"/>
                </a:cubicBezTo>
                <a:lnTo>
                  <a:pt x="6838490" y="4053899"/>
                </a:lnTo>
                <a:lnTo>
                  <a:pt x="350223" y="4053899"/>
                </a:lnTo>
                <a:lnTo>
                  <a:pt x="275656" y="4046382"/>
                </a:lnTo>
                <a:cubicBezTo>
                  <a:pt x="155213" y="4021736"/>
                  <a:pt x="56084" y="3938574"/>
                  <a:pt x="9272" y="3827896"/>
                </a:cubicBezTo>
                <a:lnTo>
                  <a:pt x="0" y="3798028"/>
                </a:lnTo>
                <a:lnTo>
                  <a:pt x="0" y="255872"/>
                </a:lnTo>
                <a:lnTo>
                  <a:pt x="9272" y="226004"/>
                </a:lnTo>
                <a:cubicBezTo>
                  <a:pt x="65447" y="93191"/>
                  <a:pt x="196957" y="0"/>
                  <a:pt x="350232" y="0"/>
                </a:cubicBezTo>
                <a:close/>
              </a:path>
            </a:pathLst>
          </a:custGeom>
        </p:spPr>
      </p:pic>
      <p:sp>
        <p:nvSpPr>
          <p:cNvPr id="6" name="모서리가 둥근 직사각형 9">
            <a:extLst>
              <a:ext uri="{FF2B5EF4-FFF2-40B4-BE49-F238E27FC236}">
                <a16:creationId xmlns:a16="http://schemas.microsoft.com/office/drawing/2014/main" id="{3C2CF0E2-B123-6F25-A74D-7E34F3419242}"/>
              </a:ext>
            </a:extLst>
          </p:cNvPr>
          <p:cNvSpPr/>
          <p:nvPr/>
        </p:nvSpPr>
        <p:spPr>
          <a:xfrm>
            <a:off x="1636719" y="925542"/>
            <a:ext cx="5870561" cy="329241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7" name="그림 6" descr="장갑류, 의류이(가) 표시된 사진&#10;&#10;자동 생성된 설명">
            <a:extLst>
              <a:ext uri="{FF2B5EF4-FFF2-40B4-BE49-F238E27FC236}">
                <a16:creationId xmlns:a16="http://schemas.microsoft.com/office/drawing/2014/main" id="{BC2C567F-EFDE-A364-2688-5D19DE7110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65"/>
          <a:stretch/>
        </p:blipFill>
        <p:spPr>
          <a:xfrm>
            <a:off x="2286000" y="2363590"/>
            <a:ext cx="1153134" cy="1824176"/>
          </a:xfrm>
          <a:prstGeom prst="rect">
            <a:avLst/>
          </a:prstGeom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id="{D6580475-04DE-22B9-E290-CB72EB01F087}"/>
              </a:ext>
            </a:extLst>
          </p:cNvPr>
          <p:cNvSpPr txBox="1"/>
          <p:nvPr/>
        </p:nvSpPr>
        <p:spPr>
          <a:xfrm>
            <a:off x="3012093" y="1657350"/>
            <a:ext cx="3142846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xmlns:lc="http://schemas.openxmlformats.org/drawingml/2006/lockedCanvas" val="1"/>
            </a:ext>
          </a:extLst>
        </p:spPr>
        <p:txBody>
          <a:bodyPr wrap="none" lIns="45719" rIns="45719">
            <a:spAutoFit/>
          </a:bodyPr>
          <a:lstStyle>
            <a:defPPr>
              <a:defRPr lang="ko-KR"/>
            </a:defPPr>
            <a:lvl1pPr marL="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4400" b="1"/>
            </a:pPr>
            <a:r>
              <a:rPr lang="ko-KR" altLang="en-US" sz="3200" b="1" dirty="0">
                <a:ln>
                  <a:solidFill>
                    <a:schemeClr val="bg1"/>
                  </a:solidFill>
                </a:ln>
                <a:solidFill>
                  <a:srgbClr val="E92575"/>
                </a:solidFill>
                <a:latin typeface="나눔고딕 ExtraBold" pitchFamily="50" charset="-127"/>
                <a:ea typeface="나눔고딕 ExtraBold" pitchFamily="50" charset="-127"/>
              </a:rPr>
              <a:t>규칙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에 대한 </a:t>
            </a:r>
          </a:p>
          <a:p>
            <a:pPr algn="ctr">
              <a:defRPr sz="4400" b="1"/>
            </a:pPr>
            <a:r>
              <a:rPr lang="ko-KR" altLang="en-US" sz="3200" b="1" dirty="0">
                <a:ln>
                  <a:solidFill>
                    <a:schemeClr val="bg1"/>
                  </a:solidFill>
                </a:ln>
                <a:solidFill>
                  <a:srgbClr val="E92575"/>
                </a:solidFill>
                <a:latin typeface="나눔고딕 ExtraBold" pitchFamily="50" charset="-127"/>
                <a:ea typeface="나눔고딕 ExtraBold" pitchFamily="50" charset="-127"/>
              </a:rPr>
              <a:t>질문 있는</a:t>
            </a:r>
            <a:r>
              <a:rPr lang="ko-KR" alt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E92575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사람은 </a:t>
            </a:r>
            <a:b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</a:b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질문해주세요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15999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3B72D572-4FF4-96B1-0F3B-24FB8F2C1A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44" b="90855" l="9627" r="89784">
                        <a14:foregroundMark x1="42633" y1="19469" x2="42633" y2="19469"/>
                        <a14:foregroundMark x1="43418" y1="15044" x2="43418" y2="150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462"/>
          <a:stretch/>
        </p:blipFill>
        <p:spPr bwMode="auto">
          <a:xfrm>
            <a:off x="3405996" y="2190154"/>
            <a:ext cx="5638800" cy="328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7EA17699-FB28-E958-A276-6A3E83AE58AC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B5B913-EFD1-26DA-8B64-E1532803F455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하기</a:t>
            </a:r>
          </a:p>
        </p:txBody>
      </p:sp>
      <p:sp>
        <p:nvSpPr>
          <p:cNvPr id="20" name="Rectangle 304">
            <a:extLst>
              <a:ext uri="{FF2B5EF4-FFF2-40B4-BE49-F238E27FC236}">
                <a16:creationId xmlns:a16="http://schemas.microsoft.com/office/drawing/2014/main" id="{DD837848-4FFC-EE80-D4A2-F0ED0E3C1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73674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정숙하여 게임을 즐겨봅시다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 (45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분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)</a:t>
            </a:r>
          </a:p>
        </p:txBody>
      </p:sp>
      <p:sp>
        <p:nvSpPr>
          <p:cNvPr id="10" name="Rectangle 304">
            <a:extLst>
              <a:ext uri="{FF2B5EF4-FFF2-40B4-BE49-F238E27FC236}">
                <a16:creationId xmlns:a16="http://schemas.microsoft.com/office/drawing/2014/main" id="{782AF0D5-75C3-88BD-9D13-59E00E4AA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083400"/>
            <a:ext cx="7917607" cy="79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※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스테이지 해결할 때마다 선생님께 와서 </a:t>
            </a: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latinLnBrk="0">
              <a:lnSpc>
                <a:spcPct val="130000"/>
              </a:lnSpc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  미션 통과를 위한 문제를 해결합니다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260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982FFBD1-8869-7187-7496-FBD42D7A4667}"/>
              </a:ext>
            </a:extLst>
          </p:cNvPr>
          <p:cNvSpPr txBox="1"/>
          <p:nvPr/>
        </p:nvSpPr>
        <p:spPr>
          <a:xfrm>
            <a:off x="369112" y="3044064"/>
            <a:ext cx="438580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000" b="1"/>
            </a:lvl1pPr>
          </a:lstStyle>
          <a:p>
            <a:pPr marL="342900" indent="-342900">
              <a:buFont typeface="Wingdings" panose="05000000000000000000" pitchFamily="2" charset="2"/>
              <a:buChar char="Ø"/>
            </a:pPr>
            <a:endParaRPr dirty="0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CE881E63-040E-8920-1467-51984E06E1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9"/>
          <a:stretch/>
        </p:blipFill>
        <p:spPr bwMode="auto">
          <a:xfrm>
            <a:off x="1990725" y="2571750"/>
            <a:ext cx="4562475" cy="25908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EAB1BC89-2CC8-1CC8-304A-BD8ADDB8E126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1B5456-655C-3192-F729-F412E65BE59C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하기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3EEAC49C-9829-12B7-3E4E-D4A6C77DE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73674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활동 정리하기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27349A-D9F2-6DFF-89B9-0B974076BBD9}"/>
              </a:ext>
            </a:extLst>
          </p:cNvPr>
          <p:cNvSpPr txBox="1"/>
          <p:nvPr/>
        </p:nvSpPr>
        <p:spPr>
          <a:xfrm>
            <a:off x="685800" y="2027261"/>
            <a:ext cx="7315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게임을 하면서 들었던 생각이나 느낌을 발표해 봅시다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41278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>
            <a:extLst>
              <a:ext uri="{FF2B5EF4-FFF2-40B4-BE49-F238E27FC236}">
                <a16:creationId xmlns:a16="http://schemas.microsoft.com/office/drawing/2014/main" id="{AB202403-A2DD-1CDC-53DC-6B7357452C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1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556"/>
          <a:stretch/>
        </p:blipFill>
        <p:spPr bwMode="auto">
          <a:xfrm>
            <a:off x="213775" y="742950"/>
            <a:ext cx="8716451" cy="41910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23E76F82-FE90-9B99-F36B-27B889E0CDA4}"/>
              </a:ext>
            </a:extLst>
          </p:cNvPr>
          <p:cNvGraphicFramePr>
            <a:graphicFrameLocks noGrp="1"/>
          </p:cNvGraphicFramePr>
          <p:nvPr/>
        </p:nvGraphicFramePr>
        <p:xfrm>
          <a:off x="1600722" y="925233"/>
          <a:ext cx="5942556" cy="3780118"/>
        </p:xfrm>
        <a:graphic>
          <a:graphicData uri="http://schemas.openxmlformats.org/drawingml/2006/table">
            <a:tbl>
              <a:tblPr/>
              <a:tblGrid>
                <a:gridCol w="5942556">
                  <a:extLst>
                    <a:ext uri="{9D8B030D-6E8A-4147-A177-3AD203B41FA5}">
                      <a16:colId xmlns:a16="http://schemas.microsoft.com/office/drawing/2014/main" val="917383684"/>
                    </a:ext>
                  </a:extLst>
                </a:gridCol>
              </a:tblGrid>
              <a:tr h="3780118"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옛날부터 사람들의 입에서 입으로 전해져 내려온 </a:t>
                      </a:r>
                      <a:b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</a:br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수학 던전이라는 곳이 있었습니다</a:t>
                      </a:r>
                      <a: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. </a:t>
                      </a: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수학 던전과 관련된 전설이 있는데요</a:t>
                      </a:r>
                      <a: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, </a:t>
                      </a: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그것은 바로 수학과 관련된 문제를 풀며 </a:t>
                      </a:r>
                      <a:endParaRPr lang="en-US" altLang="ko-KR" sz="2000" b="1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  <a:sym typeface="나눔바른고딕"/>
                      </a:endParaRP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수학 던전 끝까지 가면 </a:t>
                      </a:r>
                      <a: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8</a:t>
                      </a:r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개의 밝은 빛이 </a:t>
                      </a:r>
                      <a:endParaRPr lang="en-US" altLang="ko-KR" sz="2000" b="1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  <a:sym typeface="나눔바른고딕"/>
                      </a:endParaRP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당신을 비출 것이고 그때 ‘유레카</a:t>
                      </a:r>
                      <a: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!’</a:t>
                      </a:r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라고 외치면 </a:t>
                      </a:r>
                      <a:endParaRPr lang="en-US" altLang="ko-KR" sz="2000" b="1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  <a:sym typeface="나눔바른고딕"/>
                      </a:endParaRP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수의 정령이 소원 한 가지를 들어준다는 것입니다</a:t>
                      </a:r>
                      <a: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. </a:t>
                      </a: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 err="1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여러분에게도</a:t>
                      </a:r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 이번 시간에 수학 던전을 탐험할 수 있는 </a:t>
                      </a:r>
                      <a:endParaRPr lang="en-US" altLang="ko-KR" sz="2000" b="1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  <a:sym typeface="나눔바른고딕"/>
                      </a:endParaRP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기회가 생겼습니다</a:t>
                      </a:r>
                      <a: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.</a:t>
                      </a:r>
                      <a:endParaRPr lang="ko-KR" altLang="en-US" sz="2000" b="1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  <a:sym typeface="나눔바른고딕"/>
                      </a:endParaRPr>
                    </a:p>
                    <a:p>
                      <a:pPr fontAlgn="base" latinLnBrk="0"/>
                      <a:endParaRPr lang="ko-KR" altLang="en-US" sz="1200" b="0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  <a:cs typeface="+mn-cs"/>
                        <a:sym typeface="나눔바른고딕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i="0" kern="0" spc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Bold" panose="00000800000000000000" pitchFamily="2" charset="-127"/>
                        </a:rPr>
                        <a:t>“여러분은 탐험에 도전하시겠습니까</a:t>
                      </a:r>
                      <a:r>
                        <a:rPr lang="en-US" altLang="ko-KR" sz="2400" b="1" i="0" kern="0" spc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Bold" panose="00000800000000000000" pitchFamily="2" charset="-127"/>
                        </a:rPr>
                        <a:t>?”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45328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3375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7099ADEF-6187-B384-29DB-4E1F24337EEC}"/>
              </a:ext>
            </a:extLst>
          </p:cNvPr>
          <p:cNvGrpSpPr/>
          <p:nvPr/>
        </p:nvGrpSpPr>
        <p:grpSpPr>
          <a:xfrm>
            <a:off x="-258412" y="575997"/>
            <a:ext cx="9660825" cy="4510354"/>
            <a:chOff x="498897" y="1283127"/>
            <a:chExt cx="8146207" cy="3803223"/>
          </a:xfrm>
        </p:grpSpPr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2034C002-F3E3-144C-FAA9-E1ED5199595E}"/>
                </a:ext>
              </a:extLst>
            </p:cNvPr>
            <p:cNvGrpSpPr/>
            <p:nvPr/>
          </p:nvGrpSpPr>
          <p:grpSpPr>
            <a:xfrm>
              <a:off x="2133600" y="1911606"/>
              <a:ext cx="4822620" cy="3174744"/>
              <a:chOff x="2133600" y="1911606"/>
              <a:chExt cx="4822620" cy="3174744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FC53246-0FBB-063A-EE6E-8A1029DB46A2}"/>
                  </a:ext>
                </a:extLst>
              </p:cNvPr>
              <p:cNvSpPr txBox="1"/>
              <p:nvPr/>
            </p:nvSpPr>
            <p:spPr>
              <a:xfrm>
                <a:off x="2834640" y="2089052"/>
                <a:ext cx="914400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ko-KR" altLang="en-US" dirty="0">
                  <a:ea typeface="나눔고딕" panose="020D0604000000000000" pitchFamily="50" charset="-127"/>
                </a:endParaRPr>
              </a:p>
            </p:txBody>
          </p:sp>
          <p:pic>
            <p:nvPicPr>
              <p:cNvPr id="16" name="그림 15">
                <a:extLst>
                  <a:ext uri="{FF2B5EF4-FFF2-40B4-BE49-F238E27FC236}">
                    <a16:creationId xmlns:a16="http://schemas.microsoft.com/office/drawing/2014/main" id="{47DB1AD1-CEF1-A424-95E8-6C08BA010F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33600" y="1911606"/>
                <a:ext cx="4822620" cy="3174744"/>
              </a:xfrm>
              <a:prstGeom prst="roundRect">
                <a:avLst>
                  <a:gd name="adj" fmla="val 10387"/>
                </a:avLst>
              </a:prstGeom>
            </p:spPr>
          </p:pic>
          <p:sp>
            <p:nvSpPr>
              <p:cNvPr id="17" name="모서리가 둥근 직사각형 38">
                <a:extLst>
                  <a:ext uri="{FF2B5EF4-FFF2-40B4-BE49-F238E27FC236}">
                    <a16:creationId xmlns:a16="http://schemas.microsoft.com/office/drawing/2014/main" id="{40FF0163-B73B-662A-1076-9F17A5C5F30F}"/>
                  </a:ext>
                </a:extLst>
              </p:cNvPr>
              <p:cNvSpPr/>
              <p:nvPr/>
            </p:nvSpPr>
            <p:spPr>
              <a:xfrm>
                <a:off x="2133600" y="1911606"/>
                <a:ext cx="4800600" cy="3124200"/>
              </a:xfrm>
              <a:prstGeom prst="roundRect">
                <a:avLst>
                  <a:gd name="adj" fmla="val 7813"/>
                </a:avLst>
              </a:prstGeom>
              <a:noFill/>
              <a:ln w="57150">
                <a:solidFill>
                  <a:srgbClr val="A19FFF"/>
                </a:solidFill>
              </a:ln>
              <a:effectLst>
                <a:outerShdw dist="38100" dir="2400000" algn="ctr" rotWithShape="0">
                  <a:srgbClr val="A19FFF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  <p:sp>
          <p:nvSpPr>
            <p:cNvPr id="14" name="Rectangle 304">
              <a:extLst>
                <a:ext uri="{FF2B5EF4-FFF2-40B4-BE49-F238E27FC236}">
                  <a16:creationId xmlns:a16="http://schemas.microsoft.com/office/drawing/2014/main" id="{ED4A40C7-7CA3-A0A5-78BA-B342EC725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897" y="1283127"/>
              <a:ext cx="8146207" cy="526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 latinLnBrk="0">
                <a:lnSpc>
                  <a:spcPct val="130000"/>
                </a:lnSpc>
              </a:pPr>
              <a:r>
                <a:rPr kumimoji="0" lang="ko-KR" altLang="en-US" sz="2400" dirty="0" err="1">
                  <a:solidFill>
                    <a:srgbClr val="C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태블릿</a:t>
              </a:r>
              <a:r>
                <a:rPr kumimoji="0" lang="ko-KR" altLang="en-US" sz="2000" dirty="0" err="1"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으로</a:t>
              </a:r>
              <a:r>
                <a:rPr kumimoji="0" lang="ko-KR" altLang="en-US" sz="2000" dirty="0"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 던전을 탐험해봅시다</a:t>
              </a:r>
              <a:r>
                <a:rPr kumimoji="0" lang="en-US" altLang="ko-KR" sz="2000" dirty="0"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1738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BE2949C-319A-4D62-FEDA-E2BF20374585}"/>
              </a:ext>
            </a:extLst>
          </p:cNvPr>
          <p:cNvSpPr txBox="1"/>
          <p:nvPr/>
        </p:nvSpPr>
        <p:spPr>
          <a:xfrm>
            <a:off x="2834640" y="2089052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CB0355B7-6942-C317-FC3E-D9D8B79A2EB6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B37684-421D-DE71-77F0-E618A0519082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학습 목표</a:t>
            </a:r>
          </a:p>
        </p:txBody>
      </p:sp>
      <p:sp>
        <p:nvSpPr>
          <p:cNvPr id="19" name="Rectangle 304">
            <a:extLst>
              <a:ext uri="{FF2B5EF4-FFF2-40B4-BE49-F238E27FC236}">
                <a16:creationId xmlns:a16="http://schemas.microsoft.com/office/drawing/2014/main" id="{281ED693-A070-1EEA-5B9A-EA3A17E51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8586684" cy="863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'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공룡들의 던전 탐험기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'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플레이 과정에서 규칙성 및 자료의 가능성 영역의 문제를 해결할 수 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B28227B5-678E-459E-829E-EE1234F35F20}"/>
              </a:ext>
            </a:extLst>
          </p:cNvPr>
          <p:cNvGrpSpPr/>
          <p:nvPr/>
        </p:nvGrpSpPr>
        <p:grpSpPr>
          <a:xfrm>
            <a:off x="3767328" y="2068168"/>
            <a:ext cx="4734003" cy="2934108"/>
            <a:chOff x="2282854" y="2397360"/>
            <a:chExt cx="4136820" cy="2638447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6904D581-8DB7-013E-1295-16989800CD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00" y="2419350"/>
              <a:ext cx="4133674" cy="2616457"/>
            </a:xfrm>
            <a:prstGeom prst="roundRect">
              <a:avLst>
                <a:gd name="adj" fmla="val 10387"/>
              </a:avLst>
            </a:prstGeom>
          </p:spPr>
        </p:pic>
        <p:sp>
          <p:nvSpPr>
            <p:cNvPr id="22" name="모서리가 둥근 직사각형 38">
              <a:extLst>
                <a:ext uri="{FF2B5EF4-FFF2-40B4-BE49-F238E27FC236}">
                  <a16:creationId xmlns:a16="http://schemas.microsoft.com/office/drawing/2014/main" id="{606B9608-D360-5634-6D70-50480FB87276}"/>
                </a:ext>
              </a:extLst>
            </p:cNvPr>
            <p:cNvSpPr/>
            <p:nvPr/>
          </p:nvSpPr>
          <p:spPr>
            <a:xfrm>
              <a:off x="2282854" y="2397360"/>
              <a:ext cx="4114800" cy="2616456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6762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BE2949C-319A-4D62-FEDA-E2BF20374585}"/>
              </a:ext>
            </a:extLst>
          </p:cNvPr>
          <p:cNvSpPr txBox="1"/>
          <p:nvPr/>
        </p:nvSpPr>
        <p:spPr>
          <a:xfrm>
            <a:off x="2834640" y="2089052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Rectangle 304">
            <a:extLst>
              <a:ext uri="{FF2B5EF4-FFF2-40B4-BE49-F238E27FC236}">
                <a16:creationId xmlns:a16="http://schemas.microsoft.com/office/drawing/2014/main" id="{4C589780-2FDB-2C45-85AC-AE731A6B8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2069525"/>
            <a:ext cx="8146207" cy="230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57188" indent="-357188" latinLnBrk="0">
              <a:lnSpc>
                <a:spcPct val="130000"/>
              </a:lnSpc>
              <a:buFont typeface="+mj-ea"/>
              <a:buAutoNum type="circleNumDbPlain"/>
            </a:pP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탐험은 </a:t>
            </a:r>
            <a:r>
              <a:rPr kumimoji="0"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2</a:t>
            </a: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인</a:t>
            </a:r>
            <a:r>
              <a:rPr kumimoji="0"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1</a:t>
            </a: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조로 </a:t>
            </a:r>
            <a:r>
              <a:rPr kumimoji="0" lang="ko-KR" altLang="en-US" sz="1600" dirty="0" err="1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태블릿으로</a:t>
            </a: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 진행됩니다</a:t>
            </a:r>
            <a:r>
              <a:rPr kumimoji="0"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57188" indent="-357188" latinLnBrk="0">
              <a:lnSpc>
                <a:spcPct val="130000"/>
              </a:lnSpc>
              <a:buFont typeface="+mj-ea"/>
              <a:buAutoNum type="circleNumDbPlain"/>
            </a:pPr>
            <a:r>
              <a:rPr kumimoji="0" lang="ko-KR" altLang="en-US" sz="1600" dirty="0">
                <a:solidFill>
                  <a:srgbClr val="E92575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수학 문제가 제시되었을 때는 각자 문제를 해결하고 둘이서 문제를 다 풀었을 때 </a:t>
            </a:r>
            <a:br>
              <a:rPr kumimoji="0" lang="ko-KR" altLang="en-US" sz="1600" dirty="0">
                <a:solidFill>
                  <a:srgbClr val="E92575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600" dirty="0">
                <a:solidFill>
                  <a:srgbClr val="E92575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서로의 답을 공개합니다</a:t>
            </a:r>
            <a:r>
              <a:rPr kumimoji="0" lang="en-US" altLang="ko-KR" sz="1600" dirty="0">
                <a:solidFill>
                  <a:srgbClr val="E92575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. </a:t>
            </a:r>
            <a:r>
              <a:rPr kumimoji="0" lang="ko-KR" altLang="en-US" sz="1600" dirty="0">
                <a:solidFill>
                  <a:srgbClr val="E92575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서로의 답이 같으면 그 답을 게임의 입력창에 입력하고 </a:t>
            </a:r>
            <a:br>
              <a:rPr kumimoji="0" lang="ko-KR" altLang="en-US" sz="1600" dirty="0">
                <a:solidFill>
                  <a:srgbClr val="E92575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600" dirty="0">
                <a:solidFill>
                  <a:srgbClr val="E92575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다를 경우 다른 팀이 방해되지 않게 조용히 토의 후 답을 결정합니다</a:t>
            </a:r>
            <a:r>
              <a:rPr kumimoji="0" lang="en-US" altLang="ko-KR" sz="1600" dirty="0">
                <a:solidFill>
                  <a:srgbClr val="E92575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marL="357188" indent="-357188" latinLnBrk="0">
              <a:lnSpc>
                <a:spcPct val="130000"/>
              </a:lnSpc>
              <a:buFont typeface="+mj-ea"/>
              <a:buAutoNum type="circleNumDbPlain"/>
            </a:pP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스테이지를 하나씩 클리어할 때마다 선생님께 다음 스테이지를 해결할 자격이 있는 지 </a:t>
            </a:r>
            <a:b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선생님이 제시한 문제를 해결하여 증명합니다</a:t>
            </a:r>
            <a:r>
              <a:rPr kumimoji="0"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. </a:t>
            </a:r>
          </a:p>
          <a:p>
            <a:pPr marL="357188" indent="-357188" latinLnBrk="0">
              <a:lnSpc>
                <a:spcPct val="130000"/>
              </a:lnSpc>
              <a:buFont typeface="+mj-ea"/>
              <a:buAutoNum type="circleNumDbPlain"/>
            </a:pP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던전의 끝인 스테이지 </a:t>
            </a:r>
            <a:r>
              <a:rPr kumimoji="0"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6</a:t>
            </a: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까지 갔다면 ‘유레카</a:t>
            </a:r>
            <a:r>
              <a:rPr kumimoji="0"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!’</a:t>
            </a: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라고 외치시기 바랍니다</a:t>
            </a:r>
            <a:r>
              <a:rPr kumimoji="0"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8564C4C2-C5D8-A047-88A4-9B5C3C032BCB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DFC3A3-35D5-7F4C-5E2B-6B058BD37E38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547D7BE7-68D5-EF1C-F269-AC86ADBA6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619491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던전 탐험 규칙에 대해 알아봅시다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4119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>
            <a:extLst>
              <a:ext uri="{FF2B5EF4-FFF2-40B4-BE49-F238E27FC236}">
                <a16:creationId xmlns:a16="http://schemas.microsoft.com/office/drawing/2014/main" id="{7E12B4E2-4037-CF63-60F5-EC0473787BFE}"/>
              </a:ext>
            </a:extLst>
          </p:cNvPr>
          <p:cNvGrpSpPr/>
          <p:nvPr/>
        </p:nvGrpSpPr>
        <p:grpSpPr>
          <a:xfrm>
            <a:off x="2438400" y="2190750"/>
            <a:ext cx="4267200" cy="2819400"/>
            <a:chOff x="2282854" y="2397360"/>
            <a:chExt cx="4136820" cy="2666999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B486065-AD74-FFDA-6394-25EF32B1F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00" y="2419350"/>
              <a:ext cx="4133674" cy="2645009"/>
            </a:xfrm>
            <a:prstGeom prst="roundRect">
              <a:avLst>
                <a:gd name="adj" fmla="val 10387"/>
              </a:avLst>
            </a:prstGeom>
          </p:spPr>
        </p:pic>
        <p:sp>
          <p:nvSpPr>
            <p:cNvPr id="17" name="모서리가 둥근 직사각형 38">
              <a:extLst>
                <a:ext uri="{FF2B5EF4-FFF2-40B4-BE49-F238E27FC236}">
                  <a16:creationId xmlns:a16="http://schemas.microsoft.com/office/drawing/2014/main" id="{3982CF65-8BA1-B6B0-BA2F-EBE298CB923E}"/>
                </a:ext>
              </a:extLst>
            </p:cNvPr>
            <p:cNvSpPr/>
            <p:nvPr/>
          </p:nvSpPr>
          <p:spPr>
            <a:xfrm>
              <a:off x="2282854" y="2397360"/>
              <a:ext cx="4114800" cy="2616456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13BEFD2A-7BB5-E147-5388-632856769A20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730A2D-4804-9F13-5F5D-350183F98071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22" name="Rectangle 304">
            <a:extLst>
              <a:ext uri="{FF2B5EF4-FFF2-40B4-BE49-F238E27FC236}">
                <a16:creationId xmlns:a16="http://schemas.microsoft.com/office/drawing/2014/main" id="{341956C0-2085-B928-BFA1-9F2D795F0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619491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첫 장면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–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게임시작 누르기</a:t>
            </a:r>
          </a:p>
        </p:txBody>
      </p:sp>
    </p:spTree>
    <p:extLst>
      <p:ext uri="{BB962C8B-B14F-4D97-AF65-F5344CB8AC3E}">
        <p14:creationId xmlns:p14="http://schemas.microsoft.com/office/powerpoint/2010/main" val="3277907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14D50557-CD28-5D3F-FAB3-155993FA8E04}"/>
              </a:ext>
            </a:extLst>
          </p:cNvPr>
          <p:cNvGrpSpPr/>
          <p:nvPr/>
        </p:nvGrpSpPr>
        <p:grpSpPr>
          <a:xfrm>
            <a:off x="2439000" y="2190153"/>
            <a:ext cx="4266000" cy="2818800"/>
            <a:chOff x="2286000" y="2114550"/>
            <a:chExt cx="4191000" cy="2834603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0EB116B0-FF91-0718-03ED-97DE84EF2C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00" y="2114550"/>
              <a:ext cx="4191000" cy="2834603"/>
            </a:xfrm>
            <a:prstGeom prst="roundRect">
              <a:avLst>
                <a:gd name="adj" fmla="val 8178"/>
              </a:avLst>
            </a:prstGeom>
          </p:spPr>
        </p:pic>
        <p:sp>
          <p:nvSpPr>
            <p:cNvPr id="17" name="모서리가 둥근 직사각형 38">
              <a:extLst>
                <a:ext uri="{FF2B5EF4-FFF2-40B4-BE49-F238E27FC236}">
                  <a16:creationId xmlns:a16="http://schemas.microsoft.com/office/drawing/2014/main" id="{3982CF65-8BA1-B6B0-BA2F-EBE298CB923E}"/>
                </a:ext>
              </a:extLst>
            </p:cNvPr>
            <p:cNvSpPr/>
            <p:nvPr/>
          </p:nvSpPr>
          <p:spPr>
            <a:xfrm>
              <a:off x="2286000" y="2114550"/>
              <a:ext cx="4191000" cy="28194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" name="타원 8">
              <a:extLst>
                <a:ext uri="{FF2B5EF4-FFF2-40B4-BE49-F238E27FC236}">
                  <a16:creationId xmlns:a16="http://schemas.microsoft.com/office/drawing/2014/main" id="{27A8E311-FA98-BF5B-E321-58D9A2C10F65}"/>
                </a:ext>
              </a:extLst>
            </p:cNvPr>
            <p:cNvSpPr/>
            <p:nvPr/>
          </p:nvSpPr>
          <p:spPr>
            <a:xfrm>
              <a:off x="2895600" y="2571750"/>
              <a:ext cx="1066800" cy="11430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A59F6E93-CE0C-3E3A-3A63-F57803CCB38C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1F5A7E-2104-45EA-0C2C-B1B084236861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18" name="Rectangle 304">
            <a:extLst>
              <a:ext uri="{FF2B5EF4-FFF2-40B4-BE49-F238E27FC236}">
                <a16:creationId xmlns:a16="http://schemas.microsoft.com/office/drawing/2014/main" id="{AD58FC86-47B0-E579-8510-A87C8916B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619491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스테이지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1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선택하기</a:t>
            </a:r>
          </a:p>
        </p:txBody>
      </p:sp>
    </p:spTree>
    <p:extLst>
      <p:ext uri="{BB962C8B-B14F-4D97-AF65-F5344CB8AC3E}">
        <p14:creationId xmlns:p14="http://schemas.microsoft.com/office/powerpoint/2010/main" val="4292948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1DB559A1-C4F8-8E5E-E687-B4621FDC9A25}"/>
              </a:ext>
            </a:extLst>
          </p:cNvPr>
          <p:cNvGrpSpPr/>
          <p:nvPr/>
        </p:nvGrpSpPr>
        <p:grpSpPr>
          <a:xfrm>
            <a:off x="2442600" y="2190154"/>
            <a:ext cx="4258800" cy="2826000"/>
            <a:chOff x="2133600" y="2190750"/>
            <a:chExt cx="4495800" cy="2819400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158AC430-62B3-662A-709B-F3E34AAB5A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3600" y="2190750"/>
              <a:ext cx="4495800" cy="2819400"/>
            </a:xfrm>
            <a:prstGeom prst="roundRect">
              <a:avLst>
                <a:gd name="adj" fmla="val 5206"/>
              </a:avLst>
            </a:prstGeom>
          </p:spPr>
        </p:pic>
        <p:sp>
          <p:nvSpPr>
            <p:cNvPr id="17" name="모서리가 둥근 직사각형 38">
              <a:extLst>
                <a:ext uri="{FF2B5EF4-FFF2-40B4-BE49-F238E27FC236}">
                  <a16:creationId xmlns:a16="http://schemas.microsoft.com/office/drawing/2014/main" id="{3982CF65-8BA1-B6B0-BA2F-EBE298CB923E}"/>
                </a:ext>
              </a:extLst>
            </p:cNvPr>
            <p:cNvSpPr/>
            <p:nvPr/>
          </p:nvSpPr>
          <p:spPr>
            <a:xfrm>
              <a:off x="2133600" y="2190750"/>
              <a:ext cx="4495800" cy="28194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8" name="타원 17">
              <a:extLst>
                <a:ext uri="{FF2B5EF4-FFF2-40B4-BE49-F238E27FC236}">
                  <a16:creationId xmlns:a16="http://schemas.microsoft.com/office/drawing/2014/main" id="{E07C1214-AAFE-02C8-60CF-612B5DC1108C}"/>
                </a:ext>
              </a:extLst>
            </p:cNvPr>
            <p:cNvSpPr/>
            <p:nvPr/>
          </p:nvSpPr>
          <p:spPr>
            <a:xfrm>
              <a:off x="4800600" y="3028950"/>
              <a:ext cx="1066800" cy="1143000"/>
            </a:xfrm>
            <a:prstGeom prst="ellipse">
              <a:avLst/>
            </a:prstGeom>
            <a:noFill/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32828B2D-B2AD-30F4-5715-DF65D3661B1D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06DCF1-AC8C-2ECB-582B-18A1A4C9ABCC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22" name="Rectangle 304">
            <a:extLst>
              <a:ext uri="{FF2B5EF4-FFF2-40B4-BE49-F238E27FC236}">
                <a16:creationId xmlns:a16="http://schemas.microsoft.com/office/drawing/2014/main" id="{8E09DC86-F21C-8519-1423-0E68EBCE2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619491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던전 탐험을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이어가기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 위한 재료 획득</a:t>
            </a:r>
          </a:p>
        </p:txBody>
      </p:sp>
    </p:spTree>
    <p:extLst>
      <p:ext uri="{BB962C8B-B14F-4D97-AF65-F5344CB8AC3E}">
        <p14:creationId xmlns:p14="http://schemas.microsoft.com/office/powerpoint/2010/main" val="1731118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>
            <a:extLst>
              <a:ext uri="{FF2B5EF4-FFF2-40B4-BE49-F238E27FC236}">
                <a16:creationId xmlns:a16="http://schemas.microsoft.com/office/drawing/2014/main" id="{561C19D6-50D2-49E7-76A8-CB5647492CAF}"/>
              </a:ext>
            </a:extLst>
          </p:cNvPr>
          <p:cNvGrpSpPr/>
          <p:nvPr/>
        </p:nvGrpSpPr>
        <p:grpSpPr>
          <a:xfrm>
            <a:off x="2439000" y="2191350"/>
            <a:ext cx="4266000" cy="2818800"/>
            <a:chOff x="2057400" y="2190750"/>
            <a:chExt cx="4604486" cy="2743200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35A126AD-2005-57B8-BDC9-62C86892A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57400" y="2190750"/>
              <a:ext cx="4604486" cy="2743200"/>
            </a:xfrm>
            <a:prstGeom prst="roundRect">
              <a:avLst>
                <a:gd name="adj" fmla="val 9900"/>
              </a:avLst>
            </a:prstGeom>
          </p:spPr>
        </p:pic>
        <p:sp>
          <p:nvSpPr>
            <p:cNvPr id="17" name="모서리가 둥근 직사각형 38">
              <a:extLst>
                <a:ext uri="{FF2B5EF4-FFF2-40B4-BE49-F238E27FC236}">
                  <a16:creationId xmlns:a16="http://schemas.microsoft.com/office/drawing/2014/main" id="{3982CF65-8BA1-B6B0-BA2F-EBE298CB923E}"/>
                </a:ext>
              </a:extLst>
            </p:cNvPr>
            <p:cNvSpPr/>
            <p:nvPr/>
          </p:nvSpPr>
          <p:spPr>
            <a:xfrm>
              <a:off x="2057400" y="2190750"/>
              <a:ext cx="4572000" cy="27432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BCD31970-6DA1-5DF7-24F0-F43CF8C248AE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DFE204-A254-0C00-1CB1-A645AAF9D260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19" name="Rectangle 304">
            <a:extLst>
              <a:ext uri="{FF2B5EF4-FFF2-40B4-BE49-F238E27FC236}">
                <a16:creationId xmlns:a16="http://schemas.microsoft.com/office/drawing/2014/main" id="{0B7C3EC5-92EF-DB77-448C-42C43F3FC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73674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탐험을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이어가기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 위한 재료라고 생각되는 것 클릭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(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터치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)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하기</a:t>
            </a:r>
          </a:p>
        </p:txBody>
      </p:sp>
    </p:spTree>
    <p:extLst>
      <p:ext uri="{BB962C8B-B14F-4D97-AF65-F5344CB8AC3E}">
        <p14:creationId xmlns:p14="http://schemas.microsoft.com/office/powerpoint/2010/main" val="1398672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6033</TotalTime>
  <Words>423</Words>
  <Application>Microsoft Office PowerPoint</Application>
  <PresentationFormat>화면 슬라이드 쇼(16:9)</PresentationFormat>
  <Paragraphs>46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5" baseType="lpstr">
      <vt:lpstr>Arial</vt:lpstr>
      <vt:lpstr>나눔고딕</vt:lpstr>
      <vt:lpstr>나눔바른고딕</vt:lpstr>
      <vt:lpstr>Calibri</vt:lpstr>
      <vt:lpstr>나눔고딕 Bold</vt:lpstr>
      <vt:lpstr>나눔고딕 ExtraBold</vt:lpstr>
      <vt:lpstr>Wingdings</vt:lpstr>
      <vt:lpstr>Calibri Light</vt:lpstr>
      <vt:lpstr>나눔스퀘어 ExtraBold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582</cp:revision>
  <dcterms:created xsi:type="dcterms:W3CDTF">2016-05-18T11:08:35Z</dcterms:created>
  <dcterms:modified xsi:type="dcterms:W3CDTF">2023-05-18T06:22:25Z</dcterms:modified>
</cp:coreProperties>
</file>